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404" r:id="rId3"/>
    <p:sldId id="405" r:id="rId4"/>
    <p:sldId id="437" r:id="rId5"/>
    <p:sldId id="406" r:id="rId6"/>
    <p:sldId id="407" r:id="rId7"/>
    <p:sldId id="408" r:id="rId8"/>
    <p:sldId id="409" r:id="rId9"/>
    <p:sldId id="410" r:id="rId10"/>
    <p:sldId id="411" r:id="rId11"/>
    <p:sldId id="415" r:id="rId12"/>
    <p:sldId id="417" r:id="rId13"/>
    <p:sldId id="412" r:id="rId14"/>
    <p:sldId id="414" r:id="rId15"/>
    <p:sldId id="413" r:id="rId16"/>
    <p:sldId id="420" r:id="rId17"/>
    <p:sldId id="419" r:id="rId18"/>
    <p:sldId id="421" r:id="rId19"/>
    <p:sldId id="422" r:id="rId20"/>
    <p:sldId id="423" r:id="rId21"/>
    <p:sldId id="416" r:id="rId22"/>
    <p:sldId id="424" r:id="rId23"/>
    <p:sldId id="425" r:id="rId24"/>
    <p:sldId id="427" r:id="rId25"/>
    <p:sldId id="430" r:id="rId26"/>
    <p:sldId id="428" r:id="rId27"/>
    <p:sldId id="435" r:id="rId28"/>
    <p:sldId id="434" r:id="rId29"/>
    <p:sldId id="438" r:id="rId30"/>
    <p:sldId id="436" r:id="rId31"/>
    <p:sldId id="439" r:id="rId32"/>
    <p:sldId id="431" r:id="rId33"/>
    <p:sldId id="432" r:id="rId34"/>
    <p:sldId id="433" r:id="rId35"/>
    <p:sldId id="440" r:id="rId36"/>
    <p:sldId id="441" r:id="rId37"/>
    <p:sldId id="442" r:id="rId38"/>
    <p:sldId id="44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04"/>
            <p14:sldId id="405"/>
          </p14:sldIdLst>
        </p14:section>
        <p14:section name="Classes" id="{1B89964F-288C-154A-8EDF-9B17244B4AF0}">
          <p14:sldIdLst>
            <p14:sldId id="437"/>
            <p14:sldId id="406"/>
            <p14:sldId id="407"/>
            <p14:sldId id="408"/>
            <p14:sldId id="409"/>
            <p14:sldId id="410"/>
            <p14:sldId id="411"/>
            <p14:sldId id="415"/>
            <p14:sldId id="417"/>
            <p14:sldId id="412"/>
            <p14:sldId id="414"/>
            <p14:sldId id="413"/>
            <p14:sldId id="420"/>
            <p14:sldId id="419"/>
            <p14:sldId id="421"/>
            <p14:sldId id="422"/>
            <p14:sldId id="423"/>
            <p14:sldId id="416"/>
            <p14:sldId id="424"/>
            <p14:sldId id="425"/>
            <p14:sldId id="427"/>
            <p14:sldId id="430"/>
            <p14:sldId id="428"/>
            <p14:sldId id="435"/>
            <p14:sldId id="434"/>
          </p14:sldIdLst>
        </p14:section>
        <p14:section name="Employee" id="{6BCA0DB2-6713-6042-B720-255D0848002B}">
          <p14:sldIdLst>
            <p14:sldId id="438"/>
            <p14:sldId id="436"/>
          </p14:sldIdLst>
        </p14:section>
        <p14:section name="toString" id="{44362322-DCD8-A54F-99F5-D8E3A9520356}">
          <p14:sldIdLst>
            <p14:sldId id="439"/>
            <p14:sldId id="431"/>
            <p14:sldId id="432"/>
            <p14:sldId id="433"/>
          </p14:sldIdLst>
        </p14:section>
        <p14:section name="Recap" id="{C234B780-DECD-5645-B749-33CF1EFA50EA}">
          <p14:sldIdLst>
            <p14:sldId id="440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9"/>
    <p:restoredTop sz="90479"/>
  </p:normalViewPr>
  <p:slideViewPr>
    <p:cSldViewPr snapToGrid="0" snapToObjects="1">
      <p:cViewPr>
        <p:scale>
          <a:sx n="95" d="100"/>
          <a:sy n="95" d="100"/>
        </p:scale>
        <p:origin x="5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How?  Custom variable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9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you decompose your program across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0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really useful if we can’t do anything with this</a:t>
            </a:r>
            <a:r>
              <a:rPr lang="en-US" baseline="0" dirty="0" smtClean="0"/>
              <a:t> though!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21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 smtClean="0"/>
              <a:t>Java Ch. </a:t>
            </a:r>
            <a:r>
              <a:rPr lang="en-US" altLang="x-none" sz="1500" i="1" dirty="0" smtClean="0"/>
              <a:t>6</a:t>
            </a:r>
            <a:endParaRPr lang="en-US" altLang="x-none" sz="1500" i="1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79686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Let’s define a new variable type called </a:t>
            </a:r>
            <a:r>
              <a:rPr lang="en-US" sz="3200" b="1" dirty="0" err="1" smtClean="0"/>
              <a:t>BankAccount</a:t>
            </a:r>
            <a:r>
              <a:rPr lang="en-US" sz="3200" b="1" dirty="0" smtClean="0"/>
              <a:t> </a:t>
            </a:r>
            <a:r>
              <a:rPr lang="en-US" sz="3200" dirty="0" smtClean="0"/>
              <a:t>that represents information about a single person’s bank account.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 </a:t>
            </a:r>
            <a:r>
              <a:rPr lang="en-US" sz="3200" b="1" dirty="0" err="1" smtClean="0"/>
              <a:t>BankAccount</a:t>
            </a:r>
            <a:r>
              <a:rPr lang="en-US" sz="3200" dirty="0" smtClean="0"/>
              <a:t>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name of account holder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contains the balance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deposit money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smtClean="0"/>
              <a:t>- can withdraw money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08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(50);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success = 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(10);</a:t>
            </a:r>
            <a:endParaRPr lang="en-US" sz="20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 (success) {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“Rishi withdrew $10.”</a:t>
            </a:r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private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16747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In file </a:t>
            </a:r>
            <a:r>
              <a:rPr lang="en-US" sz="25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BankAccount.java</a:t>
            </a:r>
            <a:endParaRPr lang="en-US" sz="25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// </a:t>
            </a:r>
            <a:r>
              <a:rPr lang="en-US" sz="2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Step 1: the data inside </a:t>
            </a:r>
            <a:r>
              <a:rPr lang="en-US" sz="25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sz="25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25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25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5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r>
              <a:rPr lang="en-US" sz="25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5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7479" y="4831976"/>
            <a:ext cx="7269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Each </a:t>
            </a:r>
            <a:r>
              <a:rPr lang="en-US" sz="28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object has its </a:t>
            </a:r>
            <a:r>
              <a:rPr lang="en-US" sz="2800" i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own copy</a:t>
            </a:r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</a:p>
          <a:p>
            <a:pPr algn="ctr"/>
            <a:r>
              <a:rPr lang="en-US" sz="28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of all instance variables.</a:t>
            </a:r>
            <a:endParaRPr lang="en-US" sz="28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2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1524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if we could write a program like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(“Nick”);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nickAccount.deposit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nickAccount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rishiAccount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rishiAccount.setName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(“Rishi”);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rishiAccount.deposit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(50);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success =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rishiAccount.withdraw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(10);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if (success) {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(“Rishi withdrew $10.”);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8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deposit(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balance +=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4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withdraw(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(balance &gt;= amount)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balance -= amount;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false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70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Defining Methods In Classes</a:t>
            </a:r>
            <a:endParaRPr lang="en-US" altLang="x-none" dirty="0"/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/>
              <a:t>on an instance of that class</a:t>
            </a:r>
            <a:r>
              <a:rPr lang="en-US" altLang="x-none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it can reference </a:t>
            </a:r>
            <a:r>
              <a:rPr lang="en-US" altLang="x-none" b="1" dirty="0" smtClean="0"/>
              <a:t>that object’s copy</a:t>
            </a:r>
            <a:r>
              <a:rPr lang="en-US" altLang="x-none" dirty="0" smtClean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instance variables.</a:t>
            </a:r>
            <a:endParaRPr lang="en-US" altLang="x-none" sz="20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</a:t>
            </a:r>
            <a:r>
              <a:rPr lang="en-US" altLang="x-none" sz="2000" b="1" dirty="0" smtClean="0">
                <a:latin typeface="Consolas" charset="0"/>
              </a:rPr>
              <a:t>);</a:t>
            </a:r>
            <a:endParaRPr lang="en-US" altLang="x-none" sz="2000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This means calling one of these methods on different objects has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 smtClean="0"/>
              <a:t>different effects.</a:t>
            </a: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Getters and Setters</a:t>
            </a:r>
            <a:endParaRPr lang="en-US" altLang="x-none" dirty="0"/>
          </a:p>
        </p:txBody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dirty="0" smtClean="0"/>
              <a:t>Instance variables in a class should </a:t>
            </a:r>
            <a:r>
              <a:rPr lang="en-US" altLang="x-none" i="1" dirty="0" smtClean="0"/>
              <a:t>always be private</a:t>
            </a:r>
            <a:r>
              <a:rPr lang="en-US" altLang="x-none" dirty="0" smtClean="0"/>
              <a:t>.  This is so only the object itself can modify them, and no-one else.</a:t>
            </a:r>
          </a:p>
          <a:p>
            <a:pPr marL="0" indent="0">
              <a:buNone/>
            </a:pPr>
            <a:endParaRPr lang="en-US" altLang="x-none" dirty="0" smtClean="0"/>
          </a:p>
          <a:p>
            <a:pPr marL="0" indent="0">
              <a:buNone/>
            </a:pPr>
            <a:r>
              <a:rPr lang="en-US" altLang="x-none" dirty="0" smtClean="0"/>
              <a:t>To allow the client to reference them, we define public methods in the class that </a:t>
            </a:r>
            <a:r>
              <a:rPr lang="en-US" altLang="x-none" b="1" dirty="0" smtClean="0"/>
              <a:t>set</a:t>
            </a:r>
            <a:r>
              <a:rPr lang="en-US" altLang="x-none" dirty="0" smtClean="0"/>
              <a:t> an instance variable’s value and </a:t>
            </a:r>
            <a:r>
              <a:rPr lang="en-US" altLang="x-none" b="1" dirty="0" smtClean="0"/>
              <a:t>get</a:t>
            </a:r>
            <a:r>
              <a:rPr lang="en-US" altLang="x-none" dirty="0" smtClean="0"/>
              <a:t> (return) an instance variable’s value. </a:t>
            </a:r>
            <a:r>
              <a:rPr lang="en-US" altLang="x-none" dirty="0"/>
              <a:t>These are </a:t>
            </a:r>
            <a:r>
              <a:rPr lang="en-US" altLang="x-none" dirty="0" smtClean="0"/>
              <a:t>commonly known </a:t>
            </a:r>
            <a:r>
              <a:rPr lang="en-US" altLang="x-none" dirty="0"/>
              <a:t>as </a:t>
            </a:r>
            <a:r>
              <a:rPr lang="en-US" altLang="x-none" b="1" dirty="0"/>
              <a:t>getters</a:t>
            </a:r>
            <a:r>
              <a:rPr lang="en-US" altLang="x-none" dirty="0"/>
              <a:t> and </a:t>
            </a:r>
            <a:r>
              <a:rPr lang="en-US" altLang="x-none" b="1" dirty="0"/>
              <a:t>setters</a:t>
            </a:r>
            <a:r>
              <a:rPr lang="en-US" altLang="x-none" dirty="0" smtClean="0"/>
              <a:t>.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account.setName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x-none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x-none" b="1" dirty="0" err="1" smtClean="0">
                <a:latin typeface="Courier" charset="0"/>
                <a:ea typeface="Courier" charset="0"/>
                <a:cs typeface="Courier" charset="0"/>
              </a:rPr>
              <a:t>account.getName</a:t>
            </a:r>
            <a:r>
              <a:rPr lang="en-US" altLang="x-none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altLang="x-none" dirty="0"/>
          </a:p>
          <a:p>
            <a:pPr marL="0" indent="0">
              <a:buNone/>
            </a:pPr>
            <a:r>
              <a:rPr lang="en-US" altLang="x-none" dirty="0" smtClean="0"/>
              <a:t>Getters and setters prevent instance variables from being tampered with.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5721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</a:t>
            </a:r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/>
              <a:t>Reca</a:t>
            </a:r>
            <a:r>
              <a:rPr lang="en-US" sz="3600" dirty="0"/>
              <a:t>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8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setName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newName.length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&gt; 0)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	name =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newName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String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name;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39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sz="2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rect2 = </a:t>
            </a:r>
            <a:r>
              <a:rPr lang="en-US" sz="2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600" b="1" dirty="0" smtClean="0">
                <a:latin typeface="Courier" charset="0"/>
                <a:ea typeface="Courier" charset="0"/>
                <a:cs typeface="Courier" charset="0"/>
              </a:rPr>
              <a:t>(50, 50);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247" y="3745337"/>
            <a:ext cx="8150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is calling a special method!  The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</a:t>
            </a:r>
            <a:r>
              <a:rPr lang="en-US" sz="2400" b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constructor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435834" y="1589251"/>
            <a:ext cx="449705" cy="2308486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002306" y="2595282"/>
            <a:ext cx="471823" cy="1302455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50);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 (omitted)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3: how to create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7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Constructors</a:t>
            </a:r>
            <a:endParaRPr lang="en-US" altLang="x-none" dirty="0"/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runs, </a:t>
            </a:r>
            <a:r>
              <a:rPr lang="en-US" altLang="x-none" dirty="0" smtClean="0"/>
              <a:t>on that new object.</a:t>
            </a:r>
            <a:endParaRPr lang="en-US" altLang="x-none" dirty="0"/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Constructors</a:t>
            </a:r>
          </a:p>
        </p:txBody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x-none" b="1" dirty="0"/>
              <a:t>constructor</a:t>
            </a:r>
            <a:r>
              <a:rPr lang="en-US" altLang="x-none" dirty="0"/>
              <a:t>: Initializes the state of new objects as they are created.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public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parameters</a:t>
            </a:r>
            <a:r>
              <a:rPr lang="en-US" altLang="x-none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    </a:t>
            </a:r>
            <a:r>
              <a:rPr lang="en-US" altLang="x-none" b="1" i="1" dirty="0">
                <a:latin typeface="Consolas" charset="0"/>
              </a:rPr>
              <a:t>statements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dirty="0"/>
              <a:t>The constructor runs when the client says </a:t>
            </a:r>
            <a:r>
              <a:rPr lang="en-US" altLang="x-none" dirty="0">
                <a:latin typeface="Consolas" charset="0"/>
              </a:rPr>
              <a:t>new </a:t>
            </a:r>
            <a:r>
              <a:rPr lang="en-US" altLang="x-none" b="1" i="1" dirty="0" err="1">
                <a:latin typeface="Consolas" charset="0"/>
              </a:rPr>
              <a:t>ClassName</a:t>
            </a:r>
            <a:r>
              <a:rPr lang="en-US" altLang="x-none" dirty="0">
                <a:latin typeface="Consolas" charset="0"/>
              </a:rPr>
              <a:t>(...);</a:t>
            </a: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20000"/>
              </a:lnSpc>
            </a:pPr>
            <a:r>
              <a:rPr lang="en-US" altLang="x-none" u="sng" dirty="0"/>
              <a:t>no return type</a:t>
            </a:r>
            <a:r>
              <a:rPr lang="en-US" altLang="x-none" dirty="0"/>
              <a:t> is specified; it "returns" the new object being created</a:t>
            </a:r>
            <a:endParaRPr lang="en-US" altLang="x-none" sz="900" dirty="0"/>
          </a:p>
          <a:p>
            <a:pPr lvl="1">
              <a:lnSpc>
                <a:spcPct val="120000"/>
              </a:lnSpc>
            </a:pPr>
            <a:endParaRPr lang="en-US" altLang="x-none" dirty="0"/>
          </a:p>
          <a:p>
            <a:pPr lvl="1">
              <a:lnSpc>
                <a:spcPct val="120000"/>
              </a:lnSpc>
            </a:pPr>
            <a:r>
              <a:rPr lang="en-US" altLang="x-none" dirty="0"/>
              <a:t>If a class has no constructor, Java gives it a </a:t>
            </a:r>
            <a:r>
              <a:rPr lang="en-US" altLang="x-none" i="1" dirty="0"/>
              <a:t>default constructor</a:t>
            </a:r>
            <a:r>
              <a:rPr lang="en-US" altLang="x-none" dirty="0"/>
              <a:t> with no parameters that sets all fields to default values like </a:t>
            </a:r>
            <a:r>
              <a:rPr lang="en-US" altLang="x-none" dirty="0">
                <a:latin typeface="Consolas" charset="0"/>
              </a:rPr>
              <a:t>0</a:t>
            </a:r>
            <a:r>
              <a:rPr lang="en-US" altLang="x-none" dirty="0"/>
              <a:t> or </a:t>
            </a:r>
            <a:r>
              <a:rPr lang="en-US" altLang="x-none" dirty="0">
                <a:latin typeface="Consolas" charset="0"/>
              </a:rPr>
              <a:t>null</a:t>
            </a:r>
            <a:r>
              <a:rPr lang="en-US" altLang="x-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456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9212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4759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HashMaps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89" y="1608983"/>
            <a:ext cx="6534220" cy="45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Employee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Let’s define a new variable type called </a:t>
            </a:r>
            <a:r>
              <a:rPr lang="en-US" sz="3200" b="1" dirty="0" smtClean="0"/>
              <a:t>Employee </a:t>
            </a:r>
            <a:r>
              <a:rPr lang="en-US" sz="3200" dirty="0" smtClean="0"/>
              <a:t>that represents a single Employee.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What information would an Employee store?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What could an Employee do?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How would you create a new Employee variable?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0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1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Printing Variables</a:t>
            </a:r>
            <a:endParaRPr lang="en-US" altLang="x-none" dirty="0"/>
          </a:p>
        </p:txBody>
      </p:sp>
      <p:sp>
        <p:nvSpPr>
          <p:cNvPr id="150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By default, Java doesn't know how to print objects.</a:t>
            </a:r>
            <a:endParaRPr lang="en-US" altLang="x-none" sz="800">
              <a:latin typeface="Courier New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BankAccount@9e8c34</a:t>
            </a: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BankAccount ba1 = new BankAccount("Marty",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8C1515"/>
                </a:solidFill>
                <a:latin typeface="Consolas" charset="0"/>
              </a:rPr>
              <a:t>println("ba1 is " + ba1);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>
              <a:solidFill>
                <a:srgbClr val="00808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better, but cumbersome to write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Marty with $1.25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println("ba1 is " + ba1.getName() + " with $"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        + ba1.getBalance());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desired behavior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>
                <a:latin typeface="Consolas" charset="0"/>
              </a:rPr>
              <a:t>println("b1 is " + </a:t>
            </a:r>
            <a:r>
              <a:rPr lang="en-US" altLang="x-none" sz="2000" b="1">
                <a:solidFill>
                  <a:srgbClr val="003399"/>
                </a:solidFill>
                <a:latin typeface="Consolas" charset="0"/>
              </a:rPr>
              <a:t>ba1</a:t>
            </a:r>
            <a:r>
              <a:rPr lang="en-US" altLang="x-none" sz="2000">
                <a:latin typeface="Consolas" charset="0"/>
              </a:rPr>
              <a:t>);   </a:t>
            </a:r>
            <a:r>
              <a:rPr lang="en-US" altLang="x-none" sz="2000">
                <a:solidFill>
                  <a:srgbClr val="008000"/>
                </a:solidFill>
                <a:latin typeface="Consolas" charset="0"/>
              </a:rPr>
              <a:t>// ba1 is Marty with $1.25</a:t>
            </a:r>
          </a:p>
        </p:txBody>
      </p:sp>
    </p:spTree>
    <p:extLst>
      <p:ext uri="{BB962C8B-B14F-4D97-AF65-F5344CB8AC3E}">
        <p14:creationId xmlns:p14="http://schemas.microsoft.com/office/powerpoint/2010/main" val="92613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0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01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01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01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ea typeface="Tahoma" charset="0"/>
                <a:cs typeface="Tahoma" charset="0"/>
              </a:rPr>
              <a:t>The </a:t>
            </a:r>
            <a:r>
              <a:rPr lang="en-US" altLang="x-none" dirty="0" err="1">
                <a:ea typeface="Tahoma" charset="0"/>
                <a:cs typeface="Tahoma" charset="0"/>
              </a:rPr>
              <a:t>toString</a:t>
            </a:r>
            <a:r>
              <a:rPr lang="en-US" altLang="x-none" dirty="0">
                <a:ea typeface="Tahoma" charset="0"/>
                <a:cs typeface="Tahoma" charset="0"/>
              </a:rPr>
              <a:t> </a:t>
            </a:r>
            <a:r>
              <a:rPr lang="en-US" altLang="x-none" dirty="0" smtClean="0">
                <a:ea typeface="Tahoma" charset="0"/>
                <a:cs typeface="Tahoma" charset="0"/>
              </a:rPr>
              <a:t>Method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10000"/>
              </a:lnSpc>
              <a:buFontTx/>
              <a:buNone/>
            </a:pPr>
            <a:r>
              <a:rPr lang="en-US" altLang="x-none" i="1" dirty="0" smtClean="0"/>
              <a:t>A special method in a class that tells </a:t>
            </a:r>
            <a:r>
              <a:rPr lang="en-US" altLang="x-none" i="1" dirty="0"/>
              <a:t>Java how to convert an object into a </a:t>
            </a:r>
            <a:r>
              <a:rPr lang="en-US" altLang="x-none" i="1" dirty="0" smtClean="0"/>
              <a:t>string.</a:t>
            </a:r>
            <a:endParaRPr lang="en-US" altLang="x-none" i="1" dirty="0"/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 ba1 = new </a:t>
            </a:r>
            <a:r>
              <a:rPr lang="en-US" altLang="x-none" dirty="0" err="1">
                <a:latin typeface="Consolas" charset="0"/>
              </a:rPr>
              <a:t>BankAccount</a:t>
            </a:r>
            <a:r>
              <a:rPr lang="en-US" altLang="x-none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</a:t>
            </a:r>
            <a:r>
              <a:rPr lang="en-US" altLang="x-none" b="1" dirty="0">
                <a:latin typeface="Consolas" charset="0"/>
              </a:rPr>
              <a:t>ba1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solidFill>
                  <a:srgbClr val="008080"/>
                </a:solidFill>
                <a:latin typeface="Consolas" charset="0"/>
              </a:rPr>
              <a:t>	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the above code is really calling the following: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("ba1 is " + ba1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.toString()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110000"/>
              </a:lnSpc>
            </a:pPr>
            <a:r>
              <a:rPr lang="en-US" altLang="x-none" dirty="0" smtClean="0"/>
              <a:t>Every class has a </a:t>
            </a:r>
            <a:r>
              <a:rPr lang="en-US" altLang="x-none" dirty="0" err="1" smtClean="0">
                <a:latin typeface="Consolas" charset="0"/>
              </a:rPr>
              <a:t>toString</a:t>
            </a:r>
            <a:r>
              <a:rPr lang="en-US" altLang="x-none" dirty="0" smtClean="0"/>
              <a:t>, even if it isn't in your code.</a:t>
            </a:r>
          </a:p>
          <a:p>
            <a:pPr lvl="1">
              <a:lnSpc>
                <a:spcPct val="110000"/>
              </a:lnSpc>
            </a:pPr>
            <a:r>
              <a:rPr lang="en-US" altLang="x-none" dirty="0" smtClean="0"/>
              <a:t>Default: class's name </a:t>
            </a:r>
            <a:r>
              <a:rPr lang="en-US" altLang="x-none" dirty="0" smtClean="0">
                <a:latin typeface="Consolas" charset="0"/>
              </a:rPr>
              <a:t>@</a:t>
            </a:r>
            <a:r>
              <a:rPr lang="en-US" altLang="x-none" dirty="0" smtClean="0"/>
              <a:t> object's memory address  </a:t>
            </a:r>
            <a:r>
              <a:rPr lang="en-US" altLang="x-none" sz="1800" dirty="0" smtClean="0"/>
              <a:t>(base 16)</a:t>
            </a:r>
            <a:endParaRPr lang="en-US" altLang="x-none" dirty="0" smtClean="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 dirty="0" smtClean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 dirty="0" smtClean="0">
                <a:latin typeface="Consolas" charset="0"/>
              </a:rPr>
              <a:t>	BankAccount@9e8c34</a:t>
            </a:r>
            <a:endParaRPr lang="en-US" altLang="x-none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77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>
                <a:ea typeface="Tahoma" charset="0"/>
                <a:cs typeface="Tahoma" charset="0"/>
              </a:rPr>
              <a:t>The </a:t>
            </a:r>
            <a:r>
              <a:rPr lang="en-US" altLang="x-none" dirty="0" err="1" smtClean="0">
                <a:ea typeface="Tahoma" charset="0"/>
                <a:cs typeface="Tahoma" charset="0"/>
              </a:rPr>
              <a:t>toString</a:t>
            </a:r>
            <a:r>
              <a:rPr lang="en-US" altLang="x-none" dirty="0" smtClean="0">
                <a:ea typeface="Tahoma" charset="0"/>
                <a:cs typeface="Tahoma" charset="0"/>
              </a:rPr>
              <a:t> Method</a:t>
            </a:r>
            <a:endParaRPr lang="en-US" altLang="x-none" dirty="0">
              <a:ea typeface="Tahoma" charset="0"/>
              <a:cs typeface="Tahoma" charset="0"/>
            </a:endParaRPr>
          </a:p>
        </p:txBody>
      </p:sp>
      <p:sp>
        <p:nvSpPr>
          <p:cNvPr id="150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toString() 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</a:t>
            </a:r>
            <a:r>
              <a:rPr lang="en-US" altLang="x-none" b="1" i="1">
                <a:latin typeface="Consolas" charset="0"/>
              </a:rPr>
              <a:t>code that returns a String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 i="1">
                <a:latin typeface="Consolas" charset="0"/>
              </a:rPr>
              <a:t>	    representing this object</a:t>
            </a:r>
            <a:r>
              <a:rPr lang="en-US" altLang="x-none">
                <a:latin typeface="Consolas" charset="0"/>
              </a:rPr>
              <a:t>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x-none">
              <a:latin typeface="Consolas" charset="0"/>
            </a:endParaRPr>
          </a:p>
          <a:p>
            <a:pPr lvl="1"/>
            <a:r>
              <a:rPr lang="en-US" altLang="x-none"/>
              <a:t>Method name, return, and parameters must match exactly.</a:t>
            </a:r>
          </a:p>
          <a:p>
            <a:pPr lvl="1"/>
            <a:endParaRPr lang="en-US" altLang="x-none"/>
          </a:p>
          <a:p>
            <a:pPr lvl="1"/>
            <a:r>
              <a:rPr lang="en-US" altLang="x-none"/>
              <a:t>Example: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solidFill>
                  <a:srgbClr val="008000"/>
                </a:solidFill>
                <a:latin typeface="Consolas" charset="0"/>
              </a:rPr>
              <a:t>	// Returns a String representing this account.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public String </a:t>
            </a:r>
            <a:r>
              <a:rPr lang="en-US" altLang="x-none" b="1">
                <a:latin typeface="Consolas" charset="0"/>
              </a:rPr>
              <a:t>toString</a:t>
            </a:r>
            <a:r>
              <a:rPr lang="en-US" altLang="x-none">
                <a:latin typeface="Consolas" charset="0"/>
              </a:rPr>
              <a:t>()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    return name + " has $" + balance;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30056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2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/>
              <a:t>Reca</a:t>
            </a:r>
            <a:r>
              <a:rPr lang="en-US" sz="3600" dirty="0"/>
              <a:t>p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2554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6925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174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Recap: </a:t>
            </a:r>
            <a:r>
              <a:rPr lang="en-US" sz="3600" dirty="0" err="1" smtClean="0"/>
              <a:t>HashMaps</a:t>
            </a:r>
            <a:r>
              <a:rPr lang="en-US" sz="3600" dirty="0" smtClean="0"/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Practice: Employee</a:t>
            </a:r>
          </a:p>
          <a:p>
            <a:r>
              <a:rPr lang="en-US" sz="3600" dirty="0" err="1" smtClean="0"/>
              <a:t>toString</a:t>
            </a:r>
            <a:endParaRPr lang="en-US" sz="3600" dirty="0" smtClean="0"/>
          </a:p>
          <a:p>
            <a:r>
              <a:rPr lang="en-US" sz="3600" dirty="0" smtClean="0"/>
              <a:t>Reca</a:t>
            </a:r>
            <a:r>
              <a:rPr lang="en-US" sz="3600" dirty="0" smtClean="0"/>
              <a:t>p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b="1" dirty="0" smtClean="0"/>
              <a:t>Next time: </a:t>
            </a:r>
            <a:r>
              <a:rPr lang="en-US" sz="3600" dirty="0" smtClean="0"/>
              <a:t>more classes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66627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Recap: </a:t>
            </a:r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+ What’s Trending</a:t>
            </a: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Practice: Employee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toString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Reca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89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Java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dirty="0" smtClean="0"/>
              <a:t>There are some </a:t>
            </a:r>
            <a:r>
              <a:rPr lang="en-US" sz="2600" i="1" dirty="0" smtClean="0"/>
              <a:t>large</a:t>
            </a:r>
            <a:r>
              <a:rPr lang="en-US" sz="2600" dirty="0" smtClean="0"/>
              <a:t> programs written in Java!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17523"/>
            <a:ext cx="3456898" cy="4059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35" y="2855279"/>
            <a:ext cx="3183965" cy="31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 smtClean="0"/>
              <a:t>Defining New Variable Types</a:t>
            </a:r>
            <a:endParaRPr lang="en-US" sz="43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870553" y="4002191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414315" y="4086187"/>
            <a:ext cx="2042764" cy="2344315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444233" y="4086187"/>
            <a:ext cx="2042764" cy="234431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User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26141" y="1277470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Inbox Database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44233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Email Sender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162325" y="1277469"/>
            <a:ext cx="2042764" cy="234431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 smtClean="0">
                <a:ea typeface="ＭＳ Ｐゴシック" charset="0"/>
              </a:rPr>
              <a:t>Login Manager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3426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student registration system needs to store info about students, but Java has no </a:t>
            </a:r>
            <a:r>
              <a:rPr lang="en-US" sz="2600" b="1" dirty="0" smtClean="0"/>
              <a:t>Student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 music synthesizer app might want to store information about different types of instruments, but Java has no </a:t>
            </a:r>
            <a:r>
              <a:rPr lang="en-US" sz="2600" b="1" dirty="0" smtClean="0"/>
              <a:t>Instrument</a:t>
            </a:r>
            <a:r>
              <a:rPr lang="en-US" sz="2600" dirty="0" smtClean="0"/>
              <a:t> variable type.</a:t>
            </a:r>
          </a:p>
          <a:p>
            <a:r>
              <a:rPr lang="en-US" sz="2600" dirty="0" smtClean="0"/>
              <a:t>An email program might have many emails that need to be stored, but Java has no </a:t>
            </a:r>
            <a:r>
              <a:rPr lang="en-US" sz="2600" b="1" dirty="0" smtClean="0"/>
              <a:t>Email</a:t>
            </a:r>
            <a:r>
              <a:rPr lang="en-US" sz="2600" dirty="0" smtClean="0"/>
              <a:t> variable type.</a:t>
            </a:r>
          </a:p>
          <a:p>
            <a:r>
              <a:rPr lang="en-US" sz="2600" b="1" dirty="0" smtClean="0"/>
              <a:t>Classes</a:t>
            </a:r>
            <a:r>
              <a:rPr lang="en-US" sz="2600" dirty="0" smtClean="0"/>
              <a:t> let you define new types of variables, which lets you decompose your program code across different files.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68860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Classes Are Like Blueprints</a:t>
            </a:r>
            <a:endParaRPr lang="en-US" altLang="x-none" dirty="0"/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804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5931</TotalTime>
  <Words>1276</Words>
  <Application>Microsoft Macintosh PowerPoint</Application>
  <PresentationFormat>On-screen Show (4:3)</PresentationFormat>
  <Paragraphs>356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Andale Mono</vt:lpstr>
      <vt:lpstr>Calibri</vt:lpstr>
      <vt:lpstr>Chalkboard</vt:lpstr>
      <vt:lpstr>Consolas</vt:lpstr>
      <vt:lpstr>Courier</vt:lpstr>
      <vt:lpstr>Courier New</vt:lpstr>
      <vt:lpstr>ＭＳ Ｐゴシック</vt:lpstr>
      <vt:lpstr>Tahoma</vt:lpstr>
      <vt:lpstr>Times New Roman</vt:lpstr>
      <vt:lpstr>Verdana</vt:lpstr>
      <vt:lpstr>Wingdings</vt:lpstr>
      <vt:lpstr>Arial</vt:lpstr>
      <vt:lpstr>DarkRedTop</vt:lpstr>
      <vt:lpstr>CS 106A, Lecture 21 Classes</vt:lpstr>
      <vt:lpstr>Plan for today</vt:lpstr>
      <vt:lpstr>Recap: HashMaps</vt:lpstr>
      <vt:lpstr>Plan for today</vt:lpstr>
      <vt:lpstr>Large Java Programs</vt:lpstr>
      <vt:lpstr>Defining New Variable Types</vt:lpstr>
      <vt:lpstr>What Is A Class?</vt:lpstr>
      <vt:lpstr>Why Is This Useful?</vt:lpstr>
      <vt:lpstr>Classes Are Like Blueprints</vt:lpstr>
      <vt:lpstr>What Is A Class?</vt:lpstr>
      <vt:lpstr>Creating A New Class</vt:lpstr>
      <vt:lpstr>What if…</vt:lpstr>
      <vt:lpstr>Creating A New Class</vt:lpstr>
      <vt:lpstr>Example: BankAccount</vt:lpstr>
      <vt:lpstr>Creating A New Class</vt:lpstr>
      <vt:lpstr>What if…</vt:lpstr>
      <vt:lpstr>Example: BankAccount</vt:lpstr>
      <vt:lpstr>Defining Methods In Classes</vt:lpstr>
      <vt:lpstr>Getters and Setters</vt:lpstr>
      <vt:lpstr>Example: BankAccount</vt:lpstr>
      <vt:lpstr>Creating A New Class</vt:lpstr>
      <vt:lpstr>Constructors</vt:lpstr>
      <vt:lpstr>Constructors</vt:lpstr>
      <vt:lpstr>Example: BankAccount</vt:lpstr>
      <vt:lpstr>Using Constructors</vt:lpstr>
      <vt:lpstr>Constructors</vt:lpstr>
      <vt:lpstr>What Is A Class?</vt:lpstr>
      <vt:lpstr>Creating A New Class</vt:lpstr>
      <vt:lpstr>Plan for today</vt:lpstr>
      <vt:lpstr>Practice: Employee</vt:lpstr>
      <vt:lpstr>Plan for today</vt:lpstr>
      <vt:lpstr>Printing Variables</vt:lpstr>
      <vt:lpstr>The toString Method</vt:lpstr>
      <vt:lpstr>The toString Method</vt:lpstr>
      <vt:lpstr>Plan for today</vt:lpstr>
      <vt:lpstr>What Is A Class?</vt:lpstr>
      <vt:lpstr>Creating A New Class</vt:lpstr>
      <vt:lpstr>Recap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632</cp:revision>
  <cp:lastPrinted>2017-08-02T10:57:37Z</cp:lastPrinted>
  <dcterms:created xsi:type="dcterms:W3CDTF">2017-04-27T05:20:22Z</dcterms:created>
  <dcterms:modified xsi:type="dcterms:W3CDTF">2017-08-02T10:57:44Z</dcterms:modified>
</cp:coreProperties>
</file>